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65" r:id="rId4"/>
    <p:sldId id="258" r:id="rId5"/>
    <p:sldId id="267"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2579"/>
  </p:normalViewPr>
  <p:slideViewPr>
    <p:cSldViewPr snapToGrid="0">
      <p:cViewPr varScale="1">
        <p:scale>
          <a:sx n="90" d="100"/>
          <a:sy n="90" d="100"/>
        </p:scale>
        <p:origin x="23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B2F98-8C75-1443-9D19-1F0C748BD326}" type="datetimeFigureOut">
              <a:rPr lang="en-UA" smtClean="0"/>
              <a:t>06.03.2023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DAEF9-495A-B24C-87FA-AB511B860D06}" type="slidenum">
              <a:rPr lang="en-UA" smtClean="0"/>
              <a:t>‹#›</a:t>
            </a:fld>
            <a:endParaRPr lang="en-UA"/>
          </a:p>
        </p:txBody>
      </p:sp>
    </p:spTree>
    <p:extLst>
      <p:ext uri="{BB962C8B-B14F-4D97-AF65-F5344CB8AC3E}">
        <p14:creationId xmlns:p14="http://schemas.microsoft.com/office/powerpoint/2010/main" val="324307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1&lt;In this video, we'll examine the Heart Failure Dataset.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The dataset used in this course is an open dataset. The Heart Failure Dataset is an online source, and it is in a CSV (comma separated value) format. Let's use this dataset as an example to practice data reading.</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data contains the complete history of heart patients (so data scientists from different parts of the world can work with it). The dataset is collected from Pakistan, Faisalabad hospital named institute of cardiology.&gt;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1</a:t>
            </a:fld>
            <a:endParaRPr lang="en-UA"/>
          </a:p>
        </p:txBody>
      </p:sp>
    </p:spTree>
    <p:extLst>
      <p:ext uri="{BB962C8B-B14F-4D97-AF65-F5344CB8AC3E}">
        <p14:creationId xmlns:p14="http://schemas.microsoft.com/office/powerpoint/2010/main" val="424571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&lt;The Pandas Library is a helpful tool that enables us to read various datasets into a data frame; our </a:t>
            </a:r>
            <a:r>
              <a:rPr lang="en-US" sz="1800" b="0" i="0" u="none" strike="noStrike" dirty="0" err="1">
                <a:solidFill>
                  <a:srgbClr val="000000"/>
                </a:solidFill>
                <a:effectLst/>
                <a:latin typeface="Calibri" panose="020F0502020204030204" pitchFamily="34" charset="0"/>
              </a:rPr>
              <a:t>Jupyter</a:t>
            </a:r>
            <a:r>
              <a:rPr lang="en-US" sz="1800" b="0" i="0" u="none" strike="noStrike" dirty="0">
                <a:solidFill>
                  <a:srgbClr val="000000"/>
                </a:solidFill>
                <a:effectLst/>
                <a:latin typeface="Calibri" panose="020F0502020204030204" pitchFamily="34" charset="0"/>
              </a:rPr>
              <a:t> notebook platforms have a built-in Pandas Library, so we only need to import Pandas without installing them.</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You are running the lab in your browser, so we will install the libraries using </a:t>
            </a:r>
            <a:r>
              <a:rPr lang="en-US" sz="1800" b="0" i="0" u="none" strike="noStrike" dirty="0" err="1">
                <a:solidFill>
                  <a:srgbClr val="000000"/>
                </a:solidFill>
                <a:effectLst/>
                <a:latin typeface="Calibri" panose="020F0502020204030204" pitchFamily="34" charset="0"/>
              </a:rPr>
              <a:t>piplite</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br>
              <a:rPr lang="en-US" b="0" i="0" u="none" strike="noStrike" dirty="0">
                <a:solidFill>
                  <a:srgbClr val="000000"/>
                </a:solidFill>
                <a:effectLst/>
              </a:rPr>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2</a:t>
            </a:fld>
            <a:endParaRPr lang="en-UA"/>
          </a:p>
        </p:txBody>
      </p:sp>
    </p:spTree>
    <p:extLst>
      <p:ext uri="{BB962C8B-B14F-4D97-AF65-F5344CB8AC3E}">
        <p14:creationId xmlns:p14="http://schemas.microsoft.com/office/powerpoint/2010/main" val="38307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What does each line in the csv file represent?&gt;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3</a:t>
            </a:fld>
            <a:endParaRPr lang="en-UA"/>
          </a:p>
        </p:txBody>
      </p:sp>
    </p:spTree>
    <p:extLst>
      <p:ext uri="{BB962C8B-B14F-4D97-AF65-F5344CB8AC3E}">
        <p14:creationId xmlns:p14="http://schemas.microsoft.com/office/powerpoint/2010/main" val="4153829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&lt;This Heart Failure </a:t>
            </a:r>
            <a:r>
              <a:rPr lang="en-US" sz="1800" b="0" i="0" u="none" strike="noStrike" dirty="0" err="1">
                <a:solidFill>
                  <a:srgbClr val="000000"/>
                </a:solidFill>
                <a:effectLst/>
                <a:latin typeface="Calibri" panose="020F0502020204030204" pitchFamily="34" charset="0"/>
              </a:rPr>
              <a:t>Datasetdataset</a:t>
            </a:r>
            <a:r>
              <a:rPr lang="en-US" sz="1800" b="0" i="0" u="none" strike="noStrike" dirty="0">
                <a:solidFill>
                  <a:srgbClr val="000000"/>
                </a:solidFill>
                <a:effectLst/>
                <a:latin typeface="Calibri" panose="020F0502020204030204" pitchFamily="34" charset="0"/>
              </a:rPr>
              <a:t> is in CSV format, which separates each of the values with commas, making it very easy to import into most tools or applications.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Each line represents a row in the dataset.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ability to read, manipulate, and write data to and from CSV files using Python is a crucial skill to master for any data scientist or business analyst.&gt;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2 &lt;A “CSV” file, that is, a file with a “CSV” file type, is an important text file. A text editor like </a:t>
            </a:r>
            <a:r>
              <a:rPr lang="en-US" sz="1800" b="0" i="0" u="none" strike="noStrike" dirty="0" err="1">
                <a:solidFill>
                  <a:srgbClr val="000000"/>
                </a:solidFill>
                <a:effectLst/>
                <a:latin typeface="Calibri" panose="020F0502020204030204" pitchFamily="34" charset="0"/>
              </a:rPr>
              <a:t>NotePad</a:t>
            </a:r>
            <a:r>
              <a:rPr lang="en-US" sz="1800" b="0" i="0" u="none" strike="noStrike" dirty="0">
                <a:solidFill>
                  <a:srgbClr val="000000"/>
                </a:solidFill>
                <a:effectLst/>
                <a:latin typeface="Calibri" panose="020F0502020204030204" pitchFamily="34" charset="0"/>
              </a:rPr>
              <a:t> on Windows or TextEdit on Mac can open a CSV file and show the contents. Sublime Text is an attractive and multi-functional text editor option for any platform.</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CSV is a standard for storing tabular data in text format, where commas are used to separate the different columns, and newlines (carriage return/press enter) are used to separate rows. Typically, the first row in a CSV file contains the names of the columns for the data.</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An example table data set and the corresponding CSV-format data are shown in the Table below.</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Note that almost any tabular data can be stored in CSV format – the format is popular because of its simplicity and flexibility. You can create a text file in a text editor, save it with a .csv extension, and open it in Excel or Google Sheets to see the table form.&gt;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3 &lt;The first row of our dataset is the header, which contains the column name for each of the 60 columns.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There are many columns, and I will only cover a few column names, but you can also check the link at the bottom of the slide to see the descriptions yourself.</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first attribute, Age - Age of the patient. Second - Age group: such as 21-30 and 31-40 are grouped. This is Target (Label).</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Attributes description:  Third - Gender: Target (Label) - the gender of the patient. Fourth - Locality: Target (Label) - rural or urban. Fifth - Marital status: Target (Label) - married or single.</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Other attributes are easy to understand.</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If you want more details, follow the link at the bottom of the slide.&gt;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4</a:t>
            </a:fld>
            <a:endParaRPr lang="en-UA"/>
          </a:p>
        </p:txBody>
      </p:sp>
    </p:spTree>
    <p:extLst>
      <p:ext uri="{BB962C8B-B14F-4D97-AF65-F5344CB8AC3E}">
        <p14:creationId xmlns:p14="http://schemas.microsoft.com/office/powerpoint/2010/main" val="19725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&lt;Question</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What is the name of the attribute that we want to predict&gt;</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data frame</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feature</a:t>
            </a:r>
            <a:endParaRPr lang="en-US" sz="2800"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Calibri" panose="020F0502020204030204" pitchFamily="34" charset="0"/>
              </a:rPr>
              <a:t>target (label)</a:t>
            </a:r>
            <a:endParaRPr lang="en-US" sz="2800" b="0" i="0" u="none" strike="noStrike" dirty="0">
              <a:solidFill>
                <a:srgbClr val="000000"/>
              </a:solidFill>
              <a:effectLst/>
            </a:endParaRPr>
          </a:p>
          <a:p>
            <a:br>
              <a:rPr lang="en-US" sz="2800" dirty="0"/>
            </a:br>
            <a:br>
              <a:rPr lang="en-US" sz="2800" dirty="0"/>
            </a:br>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69DDAEF9-495A-B24C-87FA-AB511B860D06}" type="slidenum">
              <a:rPr lang="en-UA" smtClean="0"/>
              <a:t>5</a:t>
            </a:fld>
            <a:endParaRPr lang="en-UA"/>
          </a:p>
        </p:txBody>
      </p:sp>
    </p:spTree>
    <p:extLst>
      <p:ext uri="{BB962C8B-B14F-4D97-AF65-F5344CB8AC3E}">
        <p14:creationId xmlns:p14="http://schemas.microsoft.com/office/powerpoint/2010/main" val="697627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CLICE 1 &lt;Thus, this project aims to predict heart diseases in patients. Applying machine learning methods, it is possible to perform qualitative data analysis, the results of which can significantly reduce the risk of heart disease by changing the patient's lifestyle.</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But remember that this exercise aims to learn how to </a:t>
            </a:r>
            <a:r>
              <a:rPr lang="en-US" sz="1800" b="0" i="0" u="none" strike="noStrike" dirty="0" err="1">
                <a:solidFill>
                  <a:srgbClr val="000000"/>
                </a:solidFill>
                <a:effectLst/>
                <a:latin typeface="Calibri" panose="020F0502020204030204" pitchFamily="34" charset="0"/>
              </a:rPr>
              <a:t>analyse</a:t>
            </a:r>
            <a:r>
              <a:rPr lang="en-US" sz="1800" b="0" i="0" u="none" strike="noStrike" dirty="0">
                <a:solidFill>
                  <a:srgbClr val="000000"/>
                </a:solidFill>
                <a:effectLst/>
                <a:latin typeface="Calibri" panose="020F0502020204030204" pitchFamily="34" charset="0"/>
              </a:rPr>
              <a:t> the data.&gt;</a:t>
            </a:r>
            <a:endParaRPr lang="en-US" b="0" i="0" u="none" strike="noStrike" dirty="0">
              <a:solidFill>
                <a:srgbClr val="000000"/>
              </a:solidFill>
              <a:effectLst/>
            </a:endParaRPr>
          </a:p>
          <a:p>
            <a:br>
              <a:rPr lang="en-US" dirty="0"/>
            </a:br>
            <a:br>
              <a:rPr lang="en-US" dirty="0"/>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6</a:t>
            </a:fld>
            <a:endParaRPr lang="en-UA"/>
          </a:p>
        </p:txBody>
      </p:sp>
    </p:spTree>
    <p:extLst>
      <p:ext uri="{BB962C8B-B14F-4D97-AF65-F5344CB8AC3E}">
        <p14:creationId xmlns:p14="http://schemas.microsoft.com/office/powerpoint/2010/main" val="231349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259600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077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72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34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401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B4058-D52E-B32C-F20D-5C1F1DACCDDE}"/>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3" name="Footer Placeholder 2">
            <a:extLst>
              <a:ext uri="{FF2B5EF4-FFF2-40B4-BE49-F238E27FC236}">
                <a16:creationId xmlns:a16="http://schemas.microsoft.com/office/drawing/2014/main" id="{D0887D71-C839-DA22-B65C-8DE673ADC2D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3D1FCA5-D4D6-2165-FD2F-4667A3FFE81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50488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144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8407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14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06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33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50C0E56E-6DF9-1A4A-B8B3-5CCE0E34EE69}"/>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54901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392820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2703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t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7"/>
          <a:stretch>
            <a:fillRect/>
          </a:stretch>
        </p:blipFill>
        <p:spPr>
          <a:xfrm>
            <a:off x="340139" y="6371623"/>
            <a:ext cx="2456070" cy="378964"/>
          </a:xfrm>
          <a:prstGeom prst="rect">
            <a:avLst/>
          </a:prstGeom>
        </p:spPr>
      </p:pic>
    </p:spTree>
    <p:extLst>
      <p:ext uri="{BB962C8B-B14F-4D97-AF65-F5344CB8AC3E}">
        <p14:creationId xmlns:p14="http://schemas.microsoft.com/office/powerpoint/2010/main" val="4198502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kaggle.com/datasets/asgharalikhan/mortality-rate-heart-patient-pakistan-hospit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aggle.com/datasets/asgharalikhan/mortality-rate-heart-patient-pakistan-hospita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01D7-7AE5-A7F4-DF0D-5BA0B4554A01}"/>
              </a:ext>
            </a:extLst>
          </p:cNvPr>
          <p:cNvSpPr>
            <a:spLocks noGrp="1"/>
          </p:cNvSpPr>
          <p:nvPr>
            <p:ph type="ctrTitle"/>
          </p:nvPr>
        </p:nvSpPr>
        <p:spPr>
          <a:xfrm>
            <a:off x="128588" y="1168401"/>
            <a:ext cx="11915775" cy="2387600"/>
          </a:xfrm>
        </p:spPr>
        <p:txBody>
          <a:bodyPr/>
          <a:lstStyle/>
          <a:p>
            <a:r>
              <a:rPr lang="en-US" dirty="0"/>
              <a:t>Understanding the analysis of medical</a:t>
            </a:r>
            <a:endParaRPr lang="en-UA" dirty="0"/>
          </a:p>
        </p:txBody>
      </p:sp>
      <p:sp>
        <p:nvSpPr>
          <p:cNvPr id="4" name="TextBox 3">
            <a:extLst>
              <a:ext uri="{FF2B5EF4-FFF2-40B4-BE49-F238E27FC236}">
                <a16:creationId xmlns:a16="http://schemas.microsoft.com/office/drawing/2014/main" id="{876735E3-F603-207B-59B5-7E2273CCC280}"/>
              </a:ext>
            </a:extLst>
          </p:cNvPr>
          <p:cNvSpPr txBox="1"/>
          <p:nvPr/>
        </p:nvSpPr>
        <p:spPr>
          <a:xfrm>
            <a:off x="3095625" y="4386262"/>
            <a:ext cx="6000749" cy="584775"/>
          </a:xfrm>
          <a:prstGeom prst="rect">
            <a:avLst/>
          </a:prstGeom>
          <a:noFill/>
        </p:spPr>
        <p:txBody>
          <a:bodyPr wrap="square" rtlCol="0">
            <a:spAutoFit/>
          </a:bodyPr>
          <a:lstStyle/>
          <a:p>
            <a:pPr algn="ctr"/>
            <a:r>
              <a:rPr lang="en-US" sz="3200" dirty="0"/>
              <a:t>data in the field of healthcare</a:t>
            </a:r>
            <a:endParaRPr lang="en-UA" sz="3200" dirty="0"/>
          </a:p>
        </p:txBody>
      </p:sp>
    </p:spTree>
    <p:extLst>
      <p:ext uri="{BB962C8B-B14F-4D97-AF65-F5344CB8AC3E}">
        <p14:creationId xmlns:p14="http://schemas.microsoft.com/office/powerpoint/2010/main" val="2655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59E4-B722-B547-7C12-74D8BA274ABF}"/>
              </a:ext>
            </a:extLst>
          </p:cNvPr>
          <p:cNvSpPr>
            <a:spLocks noGrp="1"/>
          </p:cNvSpPr>
          <p:nvPr>
            <p:ph type="title"/>
          </p:nvPr>
        </p:nvSpPr>
        <p:spPr>
          <a:xfrm>
            <a:off x="308919" y="192128"/>
            <a:ext cx="11870723" cy="1117686"/>
          </a:xfrm>
        </p:spPr>
        <p:txBody>
          <a:bodyPr>
            <a:normAutofit fontScale="90000"/>
          </a:bodyPr>
          <a:lstStyle/>
          <a:p>
            <a:r>
              <a:rPr lang="en-US" dirty="0"/>
              <a:t>The Heart Failure Prediction Dataset (CSV)</a:t>
            </a:r>
            <a:br>
              <a:rPr lang="en-US" dirty="0"/>
            </a:br>
            <a:endParaRPr lang="en-UA" dirty="0"/>
          </a:p>
        </p:txBody>
      </p:sp>
      <p:pic>
        <p:nvPicPr>
          <p:cNvPr id="1026" name="Picture 2">
            <a:extLst>
              <a:ext uri="{FF2B5EF4-FFF2-40B4-BE49-F238E27FC236}">
                <a16:creationId xmlns:a16="http://schemas.microsoft.com/office/drawing/2014/main" id="{6028650B-FB73-7156-78FA-05976BE1BC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3241" y="1563491"/>
            <a:ext cx="9270739" cy="38910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4E757E-D66C-B8F1-8871-E7C0D3260733}"/>
              </a:ext>
            </a:extLst>
          </p:cNvPr>
          <p:cNvSpPr txBox="1"/>
          <p:nvPr/>
        </p:nvSpPr>
        <p:spPr>
          <a:xfrm>
            <a:off x="2243915" y="5961770"/>
            <a:ext cx="10811543" cy="1077218"/>
          </a:xfrm>
          <a:prstGeom prst="rect">
            <a:avLst/>
          </a:prstGeom>
          <a:noFill/>
        </p:spPr>
        <p:txBody>
          <a:bodyPr wrap="square" rtlCol="0">
            <a:spAutoFit/>
          </a:bodyPr>
          <a:lstStyle/>
          <a:p>
            <a:pPr algn="l" rtl="0">
              <a:spcBef>
                <a:spcPts val="0"/>
              </a:spcBef>
              <a:spcAft>
                <a:spcPts val="0"/>
              </a:spcAft>
            </a:pPr>
            <a:r>
              <a:rPr lang="en-US" sz="1600" b="0" i="0" u="none" strike="noStrike" dirty="0">
                <a:solidFill>
                  <a:srgbClr val="000000"/>
                </a:solidFill>
                <a:effectLst/>
                <a:latin typeface="Calibri" panose="020F0502020204030204" pitchFamily="34" charset="0"/>
              </a:rPr>
              <a:t>Data source: </a:t>
            </a:r>
            <a:r>
              <a:rPr lang="en-US" sz="1600" b="0" i="0" u="sng" strike="noStrike" dirty="0">
                <a:solidFill>
                  <a:srgbClr val="1155CC"/>
                </a:solidFill>
                <a:effectLst/>
                <a:latin typeface="Calibri" panose="020F0502020204030204" pitchFamily="34" charset="0"/>
                <a:hlinkClick r:id="rId4"/>
              </a:rPr>
              <a:t>https://www.kaggle.com/datasets/asgharalikhan/mortality-rate-heart-patient-pakistan-hospital</a:t>
            </a:r>
            <a:endParaRPr lang="en-US" sz="1600" b="0" i="0" u="none" strike="noStrike" dirty="0">
              <a:solidFill>
                <a:srgbClr val="000000"/>
              </a:solidFill>
              <a:effectLst/>
            </a:endParaRPr>
          </a:p>
          <a:p>
            <a:br>
              <a:rPr lang="en-US" sz="1600" dirty="0"/>
            </a:br>
            <a:br>
              <a:rPr lang="en-US" sz="1600" dirty="0"/>
            </a:br>
            <a:endParaRPr lang="en-UA" sz="1600" dirty="0"/>
          </a:p>
        </p:txBody>
      </p:sp>
      <p:sp>
        <p:nvSpPr>
          <p:cNvPr id="5" name="TextBox 4">
            <a:extLst>
              <a:ext uri="{FF2B5EF4-FFF2-40B4-BE49-F238E27FC236}">
                <a16:creationId xmlns:a16="http://schemas.microsoft.com/office/drawing/2014/main" id="{7143784A-136D-5C6D-E726-DD85EDDB3F51}"/>
              </a:ext>
            </a:extLst>
          </p:cNvPr>
          <p:cNvSpPr txBox="1"/>
          <p:nvPr/>
        </p:nvSpPr>
        <p:spPr>
          <a:xfrm>
            <a:off x="672331" y="913455"/>
            <a:ext cx="10049215" cy="461665"/>
          </a:xfrm>
          <a:prstGeom prst="rect">
            <a:avLst/>
          </a:prstGeom>
          <a:noFill/>
        </p:spPr>
        <p:txBody>
          <a:bodyPr wrap="square" rtlCol="0">
            <a:spAutoFit/>
          </a:bodyPr>
          <a:lstStyle/>
          <a:p>
            <a:r>
              <a:rPr lang="en-US" sz="2400" b="1" i="0" u="none" strike="noStrike" dirty="0">
                <a:solidFill>
                  <a:srgbClr val="000000"/>
                </a:solidFill>
                <a:effectLst/>
                <a:latin typeface="Calibri" panose="020F0502020204030204" pitchFamily="34" charset="0"/>
              </a:rPr>
              <a:t>About this dataset</a:t>
            </a:r>
            <a:endParaRPr lang="en-UA" sz="2400" b="1" dirty="0"/>
          </a:p>
        </p:txBody>
      </p:sp>
      <p:sp>
        <p:nvSpPr>
          <p:cNvPr id="8" name="TextBox 7">
            <a:extLst>
              <a:ext uri="{FF2B5EF4-FFF2-40B4-BE49-F238E27FC236}">
                <a16:creationId xmlns:a16="http://schemas.microsoft.com/office/drawing/2014/main" id="{D25A715C-42C6-6B43-34CF-E9329CDA3145}"/>
              </a:ext>
            </a:extLst>
          </p:cNvPr>
          <p:cNvSpPr txBox="1"/>
          <p:nvPr/>
        </p:nvSpPr>
        <p:spPr>
          <a:xfrm>
            <a:off x="2383711" y="1224782"/>
            <a:ext cx="9914509" cy="4832092"/>
          </a:xfrm>
          <a:prstGeom prst="rect">
            <a:avLst/>
          </a:prstGeom>
          <a:noFill/>
        </p:spPr>
        <p:txBody>
          <a:bodyPr wrap="square">
            <a:spAutoFit/>
          </a:bodyPr>
          <a:lstStyle/>
          <a:p>
            <a:pPr algn="l" rtl="0" fontAlgn="base">
              <a:spcBef>
                <a:spcPts val="270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Age : Age of the patient</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Age Group: Such as 21-30 and 31-40 are grouped</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Gender : Sex of the patient</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Locality: Rural or Urban</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Marital status: Married or unmarried</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Smoking: yes/no</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Depression: yes/no</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Mortality: Died= 0 and Alive= 1</a:t>
            </a:r>
          </a:p>
          <a:p>
            <a:pPr algn="l" rtl="0" fontAlgn="base">
              <a:spcBef>
                <a:spcPts val="0"/>
              </a:spcBef>
              <a:spcAft>
                <a:spcPts val="0"/>
              </a:spcAft>
              <a:buFont typeface="Arial" panose="020B0604020202020204" pitchFamily="34" charset="0"/>
              <a:buChar char="•"/>
            </a:pPr>
            <a:r>
              <a:rPr lang="en-US" sz="1400" b="0" i="0" u="none" strike="noStrike" dirty="0" err="1">
                <a:solidFill>
                  <a:srgbClr val="3C4043"/>
                </a:solidFill>
                <a:effectLst/>
                <a:latin typeface="Arial" panose="020B0604020202020204" pitchFamily="34" charset="0"/>
              </a:rPr>
              <a:t>Follow.Up</a:t>
            </a:r>
            <a:r>
              <a:rPr lang="en-US" sz="1400" b="0" i="0" u="none" strike="noStrike" dirty="0">
                <a:solidFill>
                  <a:srgbClr val="3C4043"/>
                </a:solidFill>
                <a:effectLst/>
                <a:latin typeface="Arial" panose="020B0604020202020204" pitchFamily="34" charset="0"/>
              </a:rPr>
              <a:t>: Number of visiting time</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cp : Chest Pain type chest pain type</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Diabetes: 0 means yes and 1 means no</a:t>
            </a:r>
          </a:p>
          <a:p>
            <a:pPr algn="l" rtl="0" fontAlgn="base">
              <a:spcBef>
                <a:spcPts val="0"/>
              </a:spcBef>
              <a:spcAft>
                <a:spcPts val="0"/>
              </a:spcAft>
              <a:buFont typeface="Arial" panose="020B0604020202020204" pitchFamily="34" charset="0"/>
              <a:buChar char="•"/>
            </a:pPr>
            <a:r>
              <a:rPr lang="en-US" sz="1400" b="0" i="0" u="none" strike="noStrike" dirty="0" err="1">
                <a:solidFill>
                  <a:srgbClr val="3C4043"/>
                </a:solidFill>
                <a:effectLst/>
                <a:latin typeface="Arial" panose="020B0604020202020204" pitchFamily="34" charset="0"/>
              </a:rPr>
              <a:t>chol</a:t>
            </a:r>
            <a:r>
              <a:rPr lang="en-US" sz="1400" b="0" i="0" u="none" strike="noStrike" dirty="0">
                <a:solidFill>
                  <a:srgbClr val="3C4043"/>
                </a:solidFill>
                <a:effectLst/>
                <a:latin typeface="Arial" panose="020B0604020202020204" pitchFamily="34" charset="0"/>
              </a:rPr>
              <a:t> : </a:t>
            </a:r>
            <a:r>
              <a:rPr lang="en-US" sz="1400" b="0" i="0" u="none" strike="noStrike" dirty="0" err="1">
                <a:solidFill>
                  <a:srgbClr val="3C4043"/>
                </a:solidFill>
                <a:effectLst/>
                <a:latin typeface="Arial" panose="020B0604020202020204" pitchFamily="34" charset="0"/>
              </a:rPr>
              <a:t>cholestoral</a:t>
            </a:r>
            <a:r>
              <a:rPr lang="en-US" sz="1400" b="0" i="0" u="none" strike="noStrike" dirty="0">
                <a:solidFill>
                  <a:srgbClr val="3C4043"/>
                </a:solidFill>
                <a:effectLst/>
                <a:latin typeface="Arial" panose="020B0604020202020204" pitchFamily="34" charset="0"/>
              </a:rPr>
              <a:t> in mg/dl fetched via BMI sensor</a:t>
            </a:r>
          </a:p>
          <a:p>
            <a:pPr algn="l" rtl="0" fontAlgn="base">
              <a:spcBef>
                <a:spcPts val="0"/>
              </a:spcBef>
              <a:spcAft>
                <a:spcPts val="0"/>
              </a:spcAft>
              <a:buFont typeface="Arial" panose="020B0604020202020204" pitchFamily="34" charset="0"/>
              <a:buChar char="•"/>
            </a:pPr>
            <a:r>
              <a:rPr lang="en-US" sz="1400" b="0" i="0" u="none" strike="noStrike" dirty="0" err="1">
                <a:solidFill>
                  <a:srgbClr val="3C4043"/>
                </a:solidFill>
                <a:effectLst/>
                <a:latin typeface="Arial" panose="020B0604020202020204" pitchFamily="34" charset="0"/>
              </a:rPr>
              <a:t>fbs</a:t>
            </a:r>
            <a:r>
              <a:rPr lang="en-US" sz="1400" b="0" i="0" u="none" strike="noStrike" dirty="0">
                <a:solidFill>
                  <a:srgbClr val="3C4043"/>
                </a:solidFill>
                <a:effectLst/>
                <a:latin typeface="Arial" panose="020B0604020202020204" pitchFamily="34" charset="0"/>
              </a:rPr>
              <a:t> : (fasting blood sugar &gt; 120 mg/dl) (1 = true; 0 = false)</a:t>
            </a:r>
          </a:p>
          <a:p>
            <a:pPr algn="l" rtl="0" fontAlgn="base">
              <a:spcBef>
                <a:spcPts val="0"/>
              </a:spcBef>
              <a:spcAft>
                <a:spcPts val="0"/>
              </a:spcAft>
              <a:buFont typeface="Arial" panose="020B0604020202020204" pitchFamily="34" charset="0"/>
              <a:buChar char="•"/>
            </a:pPr>
            <a:r>
              <a:rPr lang="en-US" sz="1400" b="0" i="0" u="none" strike="noStrike" dirty="0" err="1">
                <a:solidFill>
                  <a:srgbClr val="3C4043"/>
                </a:solidFill>
                <a:effectLst/>
                <a:latin typeface="Arial" panose="020B0604020202020204" pitchFamily="34" charset="0"/>
              </a:rPr>
              <a:t>trestbps</a:t>
            </a:r>
            <a:r>
              <a:rPr lang="en-US" sz="1400" b="0" i="0" u="none" strike="noStrike" dirty="0">
                <a:solidFill>
                  <a:srgbClr val="3C4043"/>
                </a:solidFill>
                <a:effectLst/>
                <a:latin typeface="Arial" panose="020B0604020202020204" pitchFamily="34" charset="0"/>
              </a:rPr>
              <a:t> : resting blood pressure (in mm Hg)</a:t>
            </a:r>
          </a:p>
          <a:p>
            <a:pPr algn="l" rtl="0" fontAlgn="base">
              <a:spcBef>
                <a:spcPts val="0"/>
              </a:spcBef>
              <a:spcAft>
                <a:spcPts val="0"/>
              </a:spcAft>
              <a:buFont typeface="Arial" panose="020B0604020202020204" pitchFamily="34" charset="0"/>
              <a:buChar char="•"/>
            </a:pPr>
            <a:r>
              <a:rPr lang="en-US" sz="1400" b="0" i="0" u="none" strike="noStrike" dirty="0" err="1">
                <a:solidFill>
                  <a:srgbClr val="3C4043"/>
                </a:solidFill>
                <a:effectLst/>
                <a:latin typeface="Arial" panose="020B0604020202020204" pitchFamily="34" charset="0"/>
              </a:rPr>
              <a:t>rest_ecg</a:t>
            </a:r>
            <a:r>
              <a:rPr lang="en-US" sz="1400" b="0" i="0" u="none" strike="noStrike" dirty="0">
                <a:solidFill>
                  <a:srgbClr val="3C4043"/>
                </a:solidFill>
                <a:effectLst/>
                <a:latin typeface="Arial" panose="020B0604020202020204" pitchFamily="34" charset="0"/>
              </a:rPr>
              <a:t> : resting electrocardiographic results</a:t>
            </a:r>
            <a:br>
              <a:rPr lang="en-US" sz="1400" b="0" i="0" u="none" strike="noStrike" dirty="0">
                <a:solidFill>
                  <a:srgbClr val="3C4043"/>
                </a:solidFill>
                <a:effectLst/>
                <a:latin typeface="Arial" panose="020B0604020202020204" pitchFamily="34" charset="0"/>
              </a:rPr>
            </a:br>
            <a:r>
              <a:rPr lang="en-US" sz="1400" b="0" i="0" u="none" strike="noStrike" dirty="0">
                <a:solidFill>
                  <a:srgbClr val="3C4043"/>
                </a:solidFill>
                <a:effectLst/>
                <a:latin typeface="Arial" panose="020B0604020202020204" pitchFamily="34" charset="0"/>
              </a:rPr>
              <a:t>Value 0: normal</a:t>
            </a:r>
            <a:br>
              <a:rPr lang="en-US" sz="1400" b="0" i="0" u="none" strike="noStrike" dirty="0">
                <a:solidFill>
                  <a:srgbClr val="3C4043"/>
                </a:solidFill>
                <a:effectLst/>
                <a:latin typeface="Arial" panose="020B0604020202020204" pitchFamily="34" charset="0"/>
              </a:rPr>
            </a:br>
            <a:r>
              <a:rPr lang="en-US" sz="1400" b="0" i="0" u="none" strike="noStrike" dirty="0">
                <a:solidFill>
                  <a:srgbClr val="3C4043"/>
                </a:solidFill>
                <a:effectLst/>
                <a:latin typeface="Arial" panose="020B0604020202020204" pitchFamily="34" charset="0"/>
              </a:rPr>
              <a:t>Value 1: having ST-T wave abnormality (T wave inversions and/or ST elevation or depression of &gt; 0.05 mV)</a:t>
            </a:r>
            <a:br>
              <a:rPr lang="en-US" sz="1400" b="0" i="0" u="none" strike="noStrike" dirty="0">
                <a:solidFill>
                  <a:srgbClr val="3C4043"/>
                </a:solidFill>
                <a:effectLst/>
                <a:latin typeface="Arial" panose="020B0604020202020204" pitchFamily="34" charset="0"/>
              </a:rPr>
            </a:br>
            <a:r>
              <a:rPr lang="en-US" sz="1400" b="0" i="0" u="none" strike="noStrike" dirty="0">
                <a:solidFill>
                  <a:srgbClr val="3C4043"/>
                </a:solidFill>
                <a:effectLst/>
                <a:latin typeface="Arial" panose="020B0604020202020204" pitchFamily="34" charset="0"/>
              </a:rPr>
              <a:t>Value 2: showing probable or definite left ventricular hypertrophy by Estes' criteria</a:t>
            </a:r>
          </a:p>
          <a:p>
            <a:pPr algn="l" rtl="0" fontAlgn="base">
              <a:spcBef>
                <a:spcPts val="0"/>
              </a:spcBef>
              <a:spcAft>
                <a:spcPts val="0"/>
              </a:spcAft>
              <a:buFont typeface="Arial" panose="020B0604020202020204" pitchFamily="34" charset="0"/>
              <a:buChar char="•"/>
            </a:pPr>
            <a:r>
              <a:rPr lang="en-US" sz="1400" b="0" i="0" u="none" strike="noStrike" dirty="0" err="1">
                <a:solidFill>
                  <a:srgbClr val="3C4043"/>
                </a:solidFill>
                <a:effectLst/>
                <a:latin typeface="Arial" panose="020B0604020202020204" pitchFamily="34" charset="0"/>
              </a:rPr>
              <a:t>thalach</a:t>
            </a:r>
            <a:r>
              <a:rPr lang="en-US" sz="1400" b="0" i="0" u="none" strike="noStrike" dirty="0">
                <a:solidFill>
                  <a:srgbClr val="3C4043"/>
                </a:solidFill>
                <a:effectLst/>
                <a:latin typeface="Arial" panose="020B0604020202020204" pitchFamily="34" charset="0"/>
              </a:rPr>
              <a:t> : maximum heart rate achieved</a:t>
            </a:r>
          </a:p>
          <a:p>
            <a:pPr algn="l" rtl="0" fontAlgn="base">
              <a:spcBef>
                <a:spcPts val="0"/>
              </a:spcBef>
              <a:spcAft>
                <a:spcPts val="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PLATELET_COUNT</a:t>
            </a:r>
          </a:p>
          <a:p>
            <a:pPr algn="l" rtl="0" fontAlgn="base">
              <a:spcBef>
                <a:spcPts val="0"/>
              </a:spcBef>
              <a:spcAft>
                <a:spcPts val="2700"/>
              </a:spcAft>
              <a:buFont typeface="Arial" panose="020B0604020202020204" pitchFamily="34" charset="0"/>
              <a:buChar char="•"/>
            </a:pPr>
            <a:r>
              <a:rPr lang="en-US" sz="1400" b="0" i="0" u="none" strike="noStrike" dirty="0">
                <a:solidFill>
                  <a:srgbClr val="3C4043"/>
                </a:solidFill>
                <a:effectLst/>
                <a:latin typeface="Arial" panose="020B0604020202020204" pitchFamily="34" charset="0"/>
              </a:rPr>
              <a:t>Hemoglobin</a:t>
            </a:r>
            <a:br>
              <a:rPr lang="en-US" sz="1400" b="0" i="0" u="none" strike="noStrike" dirty="0">
                <a:solidFill>
                  <a:srgbClr val="3C4043"/>
                </a:solidFill>
                <a:effectLst/>
                <a:latin typeface="Arial" panose="020B0604020202020204" pitchFamily="34" charset="0"/>
              </a:rPr>
            </a:br>
            <a:r>
              <a:rPr lang="en-US" sz="1400" b="0" i="0" u="none" strike="noStrike" dirty="0">
                <a:solidFill>
                  <a:srgbClr val="3C4043"/>
                </a:solidFill>
                <a:effectLst/>
                <a:latin typeface="Arial" panose="020B0604020202020204" pitchFamily="34" charset="0"/>
              </a:rPr>
              <a:t>and much more, see dataset</a:t>
            </a:r>
          </a:p>
        </p:txBody>
      </p:sp>
    </p:spTree>
    <p:extLst>
      <p:ext uri="{BB962C8B-B14F-4D97-AF65-F5344CB8AC3E}">
        <p14:creationId xmlns:p14="http://schemas.microsoft.com/office/powerpoint/2010/main" val="38157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p:txBody>
          <a:bodyPr/>
          <a:lstStyle/>
          <a:p>
            <a:pPr marL="0" indent="0">
              <a:buNone/>
            </a:pPr>
            <a:r>
              <a:rPr lang="en-US" sz="1800" b="0" i="0" u="none" strike="noStrike" dirty="0">
                <a:solidFill>
                  <a:srgbClr val="000000"/>
                </a:solidFill>
                <a:effectLst/>
                <a:latin typeface="Calibri" panose="020F0502020204030204" pitchFamily="34" charset="0"/>
              </a:rPr>
              <a:t>What does each line in the csv file represent?</a:t>
            </a:r>
          </a:p>
          <a:p>
            <a:pPr marL="514350" indent="-285750" algn="l" rtl="0">
              <a:spcBef>
                <a:spcPts val="0"/>
              </a:spcBef>
              <a:spcAft>
                <a:spcPts val="0"/>
              </a:spcAft>
              <a:buFont typeface="Courier New" panose="02070309020205020404" pitchFamily="49" charset="0"/>
              <a:buChar char="o"/>
            </a:pPr>
            <a:r>
              <a:rPr lang="en-US" sz="1800" b="0" i="0" u="sng" strike="noStrike" dirty="0">
                <a:solidFill>
                  <a:srgbClr val="000000"/>
                </a:solidFill>
                <a:effectLst/>
                <a:latin typeface="Calibri" panose="020F0502020204030204" pitchFamily="34" charset="0"/>
              </a:rPr>
              <a:t>row</a:t>
            </a:r>
            <a:endParaRPr lang="en-US" b="0" i="0" u="sng"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column</a:t>
            </a:r>
            <a:endParaRPr lang="en-US"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Header</a:t>
            </a:r>
            <a:endParaRPr lang="en-US" b="0" i="0" u="none" strike="noStrike" dirty="0">
              <a:solidFill>
                <a:srgbClr val="000000"/>
              </a:solidFill>
              <a:effectLst/>
            </a:endParaRPr>
          </a:p>
          <a:p>
            <a:pPr marL="0" indent="0">
              <a:buNone/>
            </a:pPr>
            <a:br>
              <a:rPr lang="en-US" dirty="0"/>
            </a:br>
            <a:br>
              <a:rPr lang="en-US" dirty="0"/>
            </a:br>
            <a:br>
              <a:rPr lang="en-US" dirty="0"/>
            </a:br>
            <a:br>
              <a:rPr lang="en-US" dirty="0"/>
            </a:br>
            <a:endParaRPr lang="en-UA" dirty="0"/>
          </a:p>
        </p:txBody>
      </p:sp>
    </p:spTree>
    <p:extLst>
      <p:ext uri="{BB962C8B-B14F-4D97-AF65-F5344CB8AC3E}">
        <p14:creationId xmlns:p14="http://schemas.microsoft.com/office/powerpoint/2010/main" val="162185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967D-1BB1-2CD1-8B7A-4DA2169ABF11}"/>
              </a:ext>
            </a:extLst>
          </p:cNvPr>
          <p:cNvSpPr>
            <a:spLocks noGrp="1"/>
          </p:cNvSpPr>
          <p:nvPr>
            <p:ph type="title"/>
          </p:nvPr>
        </p:nvSpPr>
        <p:spPr>
          <a:xfrm>
            <a:off x="358346" y="229198"/>
            <a:ext cx="11565924" cy="1325563"/>
          </a:xfrm>
        </p:spPr>
        <p:txBody>
          <a:bodyPr/>
          <a:lstStyle/>
          <a:p>
            <a:r>
              <a:rPr lang="en-US" dirty="0"/>
              <a:t>Each of the attributes in the dataset</a:t>
            </a:r>
            <a:endParaRPr lang="en-UA" dirty="0"/>
          </a:p>
        </p:txBody>
      </p:sp>
      <p:pic>
        <p:nvPicPr>
          <p:cNvPr id="2050" name="Picture 2">
            <a:extLst>
              <a:ext uri="{FF2B5EF4-FFF2-40B4-BE49-F238E27FC236}">
                <a16:creationId xmlns:a16="http://schemas.microsoft.com/office/drawing/2014/main" id="{502827FF-E17E-0BEA-647C-C812566B675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605" y="1808986"/>
            <a:ext cx="11658790" cy="23486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FB184D-F194-136A-22F9-60E8F23CA542}"/>
              </a:ext>
            </a:extLst>
          </p:cNvPr>
          <p:cNvSpPr txBox="1"/>
          <p:nvPr/>
        </p:nvSpPr>
        <p:spPr>
          <a:xfrm>
            <a:off x="1013224" y="5622330"/>
            <a:ext cx="11275523" cy="369332"/>
          </a:xfrm>
          <a:prstGeom prst="rect">
            <a:avLst/>
          </a:prstGeom>
          <a:noFill/>
        </p:spPr>
        <p:txBody>
          <a:bodyPr wrap="none" rtlCol="0">
            <a:spAutoFit/>
          </a:bodyPr>
          <a:lstStyle/>
          <a:p>
            <a:r>
              <a:rPr lang="en-US" sz="1800" b="0" i="0" u="none" strike="noStrike" dirty="0">
                <a:solidFill>
                  <a:srgbClr val="000000"/>
                </a:solidFill>
                <a:effectLst/>
                <a:latin typeface="Calibri" panose="020F0502020204030204" pitchFamily="34" charset="0"/>
              </a:rPr>
              <a:t>Attributes description: </a:t>
            </a:r>
            <a:r>
              <a:rPr lang="en-US" sz="1800" b="0" i="0" u="sng" strike="noStrike" dirty="0">
                <a:solidFill>
                  <a:srgbClr val="1155CC"/>
                </a:solidFill>
                <a:effectLst/>
                <a:latin typeface="Calibri" panose="020F0502020204030204" pitchFamily="34" charset="0"/>
                <a:hlinkClick r:id="rId4"/>
              </a:rPr>
              <a:t>https://www.kaggle.com/datasets/asgharalikhan/mortality-rate-heart-patient-pakistan-hospital</a:t>
            </a:r>
            <a:endParaRPr lang="en-UA" dirty="0"/>
          </a:p>
        </p:txBody>
      </p:sp>
      <p:grpSp>
        <p:nvGrpSpPr>
          <p:cNvPr id="14" name="Group 13">
            <a:extLst>
              <a:ext uri="{FF2B5EF4-FFF2-40B4-BE49-F238E27FC236}">
                <a16:creationId xmlns:a16="http://schemas.microsoft.com/office/drawing/2014/main" id="{87FD8DF4-A511-12CA-2C96-645F6DA3979F}"/>
              </a:ext>
            </a:extLst>
          </p:cNvPr>
          <p:cNvGrpSpPr/>
          <p:nvPr/>
        </p:nvGrpSpPr>
        <p:grpSpPr>
          <a:xfrm>
            <a:off x="1013224" y="3529013"/>
            <a:ext cx="3244450" cy="1300162"/>
            <a:chOff x="1013224" y="3529013"/>
            <a:chExt cx="3244450" cy="1300162"/>
          </a:xfrm>
        </p:grpSpPr>
        <p:sp>
          <p:nvSpPr>
            <p:cNvPr id="6" name="Rectangle 5">
              <a:extLst>
                <a:ext uri="{FF2B5EF4-FFF2-40B4-BE49-F238E27FC236}">
                  <a16:creationId xmlns:a16="http://schemas.microsoft.com/office/drawing/2014/main" id="{906088DC-59D0-D43D-E693-CCE5515AAA38}"/>
                </a:ext>
              </a:extLst>
            </p:cNvPr>
            <p:cNvSpPr/>
            <p:nvPr/>
          </p:nvSpPr>
          <p:spPr>
            <a:xfrm>
              <a:off x="1013224" y="3529013"/>
              <a:ext cx="729851" cy="21431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A"/>
            </a:p>
          </p:txBody>
        </p:sp>
        <p:sp>
          <p:nvSpPr>
            <p:cNvPr id="7" name="Rectangle 6">
              <a:extLst>
                <a:ext uri="{FF2B5EF4-FFF2-40B4-BE49-F238E27FC236}">
                  <a16:creationId xmlns:a16="http://schemas.microsoft.com/office/drawing/2014/main" id="{1B918CBE-8739-B672-23F3-5AEDC7A3905C}"/>
                </a:ext>
              </a:extLst>
            </p:cNvPr>
            <p:cNvSpPr/>
            <p:nvPr/>
          </p:nvSpPr>
          <p:spPr>
            <a:xfrm>
              <a:off x="2471737" y="4357688"/>
              <a:ext cx="1785937" cy="47148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i="0" u="none" strike="noStrike" dirty="0">
                  <a:solidFill>
                    <a:srgbClr val="000000"/>
                  </a:solidFill>
                  <a:effectLst/>
                  <a:latin typeface="Calibri" panose="020F0502020204030204" pitchFamily="34" charset="0"/>
                </a:rPr>
                <a:t>Target (Label)</a:t>
              </a:r>
              <a:endParaRPr lang="en-UA" dirty="0">
                <a:solidFill>
                  <a:schemeClr val="accent2"/>
                </a:solidFill>
              </a:endParaRPr>
            </a:p>
          </p:txBody>
        </p:sp>
        <p:cxnSp>
          <p:nvCxnSpPr>
            <p:cNvPr id="10" name="Straight Arrow Connector 9">
              <a:extLst>
                <a:ext uri="{FF2B5EF4-FFF2-40B4-BE49-F238E27FC236}">
                  <a16:creationId xmlns:a16="http://schemas.microsoft.com/office/drawing/2014/main" id="{867BC20B-159F-9E76-6CFB-7EEAD13F81BF}"/>
                </a:ext>
              </a:extLst>
            </p:cNvPr>
            <p:cNvCxnSpPr>
              <a:cxnSpLocks/>
            </p:cNvCxnSpPr>
            <p:nvPr/>
          </p:nvCxnSpPr>
          <p:spPr>
            <a:xfrm>
              <a:off x="1741886" y="3743325"/>
              <a:ext cx="729851" cy="614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BFE7-F310-32C3-1802-8789141D3838}"/>
              </a:ext>
            </a:extLst>
          </p:cNvPr>
          <p:cNvSpPr>
            <a:spLocks noGrp="1"/>
          </p:cNvSpPr>
          <p:nvPr>
            <p:ph type="title"/>
          </p:nvPr>
        </p:nvSpPr>
        <p:spPr/>
        <p:txBody>
          <a:bodyPr/>
          <a:lstStyle/>
          <a:p>
            <a:r>
              <a:rPr lang="en-US" dirty="0"/>
              <a:t>Question</a:t>
            </a:r>
            <a:endParaRPr lang="en-UA" dirty="0"/>
          </a:p>
        </p:txBody>
      </p:sp>
      <p:sp>
        <p:nvSpPr>
          <p:cNvPr id="3" name="Content Placeholder 2">
            <a:extLst>
              <a:ext uri="{FF2B5EF4-FFF2-40B4-BE49-F238E27FC236}">
                <a16:creationId xmlns:a16="http://schemas.microsoft.com/office/drawing/2014/main" id="{C270F60C-7F2D-128E-70C7-D9179BE493A4}"/>
              </a:ext>
            </a:extLst>
          </p:cNvPr>
          <p:cNvSpPr>
            <a:spLocks noGrp="1"/>
          </p:cNvSpPr>
          <p:nvPr>
            <p:ph idx="1"/>
          </p:nvPr>
        </p:nvSpPr>
        <p:spPr/>
        <p:txBody>
          <a:bodyPr/>
          <a:lstStyle/>
          <a:p>
            <a:pPr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What is the name of the attribute that we want to predict</a:t>
            </a:r>
            <a:endParaRPr lang="en-US" sz="1200"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sng" strike="noStrike" dirty="0">
                <a:solidFill>
                  <a:srgbClr val="000000"/>
                </a:solidFill>
                <a:effectLst/>
                <a:latin typeface="Calibri" panose="020F0502020204030204" pitchFamily="34" charset="0"/>
              </a:rPr>
              <a:t>data frame</a:t>
            </a:r>
            <a:endParaRPr lang="en-US" sz="1200" b="0" i="0" u="sng"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feature</a:t>
            </a:r>
            <a:endParaRPr lang="en-US" sz="1200" b="0" i="0" u="none" strike="noStrike" dirty="0">
              <a:solidFill>
                <a:srgbClr val="000000"/>
              </a:solidFill>
              <a:effectLst/>
            </a:endParaRPr>
          </a:p>
          <a:p>
            <a:pPr marL="514350" indent="-285750" algn="l" rtl="0">
              <a:spcBef>
                <a:spcPts val="0"/>
              </a:spcBef>
              <a:spcAft>
                <a:spcPts val="0"/>
              </a:spcAft>
              <a:buFont typeface="Courier New" panose="02070309020205020404" pitchFamily="49" charset="0"/>
              <a:buChar char="o"/>
            </a:pPr>
            <a:r>
              <a:rPr lang="en-US" sz="1800" b="0" i="0" u="none" strike="noStrike" dirty="0">
                <a:solidFill>
                  <a:srgbClr val="000000"/>
                </a:solidFill>
                <a:effectLst/>
                <a:latin typeface="Calibri" panose="020F0502020204030204" pitchFamily="34" charset="0"/>
              </a:rPr>
              <a:t>target (label)</a:t>
            </a:r>
            <a:endParaRPr lang="en-US" sz="1200" b="0" i="0" u="none" strike="noStrike" dirty="0">
              <a:solidFill>
                <a:srgbClr val="000000"/>
              </a:solidFill>
              <a:effectLst/>
            </a:endParaRPr>
          </a:p>
          <a:p>
            <a:br>
              <a:rPr lang="en-US" sz="1200" dirty="0"/>
            </a:br>
            <a:br>
              <a:rPr lang="en-US" sz="1200" dirty="0"/>
            </a:br>
            <a:br>
              <a:rPr lang="en-US" dirty="0"/>
            </a:br>
            <a:br>
              <a:rPr lang="en-US" dirty="0"/>
            </a:br>
            <a:br>
              <a:rPr lang="en-US" dirty="0"/>
            </a:br>
            <a:br>
              <a:rPr lang="en-US" dirty="0"/>
            </a:br>
            <a:endParaRPr lang="en-UA" dirty="0"/>
          </a:p>
        </p:txBody>
      </p:sp>
    </p:spTree>
    <p:extLst>
      <p:ext uri="{BB962C8B-B14F-4D97-AF65-F5344CB8AC3E}">
        <p14:creationId xmlns:p14="http://schemas.microsoft.com/office/powerpoint/2010/main" val="183659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800932-7410-ACED-00AD-FBEC57DAD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1" y="1112043"/>
            <a:ext cx="12192000" cy="4249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776279B-C6E8-1BCF-A208-67F3EA2F98AE}"/>
              </a:ext>
            </a:extLst>
          </p:cNvPr>
          <p:cNvSpPr txBox="1">
            <a:spLocks/>
          </p:cNvSpPr>
          <p:nvPr/>
        </p:nvSpPr>
        <p:spPr>
          <a:xfrm>
            <a:off x="5532440" y="4611687"/>
            <a:ext cx="4354513"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005493"/>
                </a:solidFill>
                <a:latin typeface="IBM Plex Mono SemiBold" panose="020B0709050203000203" pitchFamily="49" charset="0"/>
              </a:rPr>
              <a:t>IBM Developer</a:t>
            </a:r>
            <a:endParaRPr lang="en-UA" sz="2000" dirty="0"/>
          </a:p>
        </p:txBody>
      </p:sp>
    </p:spTree>
    <p:extLst>
      <p:ext uri="{BB962C8B-B14F-4D97-AF65-F5344CB8AC3E}">
        <p14:creationId xmlns:p14="http://schemas.microsoft.com/office/powerpoint/2010/main" val="41917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m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p" id="{77A8436D-8A73-2743-968F-D29974CCDBE9}" vid="{16D95E35-C36B-8441-8369-B9E942B931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Template>
  <TotalTime>2824</TotalTime>
  <Words>1003</Words>
  <Application>Microsoft Macintosh PowerPoint</Application>
  <PresentationFormat>Widescreen</PresentationFormat>
  <Paragraphs>80</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Courier New</vt:lpstr>
      <vt:lpstr>Helv</vt:lpstr>
      <vt:lpstr>IBM Plex Mono SemiBold</vt:lpstr>
      <vt:lpstr>IBM Plex Mono Text</vt:lpstr>
      <vt:lpstr>IBM Plex Sans Text</vt:lpstr>
      <vt:lpstr>tmp</vt:lpstr>
      <vt:lpstr>Understanding the analysis of medical</vt:lpstr>
      <vt:lpstr>The Heart Failure Prediction Dataset (CSV) </vt:lpstr>
      <vt:lpstr>Question</vt:lpstr>
      <vt:lpstr>Each of the attributes in the dataset</vt:lpstr>
      <vt:lpstr>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 the field of healthcare</dc:title>
  <dc:creator>Microsoft Office User</dc:creator>
  <cp:lastModifiedBy>Microsoft Office User</cp:lastModifiedBy>
  <cp:revision>3</cp:revision>
  <dcterms:created xsi:type="dcterms:W3CDTF">2023-03-06T18:55:03Z</dcterms:created>
  <dcterms:modified xsi:type="dcterms:W3CDTF">2023-03-08T17:59:09Z</dcterms:modified>
</cp:coreProperties>
</file>